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8" r:id="rId3"/>
    <p:sldId id="259" r:id="rId4"/>
    <p:sldId id="265" r:id="rId5"/>
    <p:sldId id="260" r:id="rId6"/>
    <p:sldId id="263" r:id="rId7"/>
    <p:sldId id="261" r:id="rId8"/>
    <p:sldId id="262" r:id="rId9"/>
    <p:sldId id="264" r:id="rId10"/>
  </p:sldIdLst>
  <p:sldSz cx="18288000" cy="10287000"/>
  <p:notesSz cx="6858000" cy="9144000"/>
  <p:embeddedFontLst>
    <p:embeddedFont>
      <p:font typeface="Comic Sans MS" panose="030F0702030302020204" pitchFamily="66" charset="0"/>
      <p:regular r:id="rId11"/>
      <p:bold r:id="rId12"/>
      <p:italic r:id="rId13"/>
      <p:boldItalic r:id="rId14"/>
    </p:embeddedFont>
    <p:embeddedFont>
      <p:font typeface="Didact Gothic" panose="00000500000000000000" pitchFamily="2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102" d="100"/>
          <a:sy n="102" d="100"/>
        </p:scale>
        <p:origin x="594" y="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jpeg>
</file>

<file path=ppt/media/image10.png>
</file>

<file path=ppt/media/image11.png>
</file>

<file path=ppt/media/image12.svg>
</file>

<file path=ppt/media/image13.jpeg>
</file>

<file path=ppt/media/image14.png>
</file>

<file path=ppt/media/image15.jpeg>
</file>

<file path=ppt/media/image16.jpeg>
</file>

<file path=ppt/media/image17.png>
</file>

<file path=ppt/media/image2.jpe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555" b="-9555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803787" y="3086097"/>
            <a:ext cx="8734014" cy="2995611"/>
            <a:chOff x="0" y="0"/>
            <a:chExt cx="11645353" cy="1993897"/>
          </a:xfrm>
        </p:grpSpPr>
        <p:sp>
          <p:nvSpPr>
            <p:cNvPr id="4" name="AutoShape 4"/>
            <p:cNvSpPr/>
            <p:nvPr/>
          </p:nvSpPr>
          <p:spPr>
            <a:xfrm>
              <a:off x="0" y="0"/>
              <a:ext cx="11645353" cy="1993897"/>
            </a:xfrm>
            <a:prstGeom prst="rect">
              <a:avLst/>
            </a:prstGeom>
            <a:solidFill>
              <a:srgbClr val="FF914D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574626" y="395377"/>
              <a:ext cx="10672663" cy="14545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8305"/>
                </a:lnSpc>
              </a:pPr>
              <a:endParaRPr lang="en-US" sz="7550" dirty="0">
                <a:solidFill>
                  <a:srgbClr val="000000"/>
                </a:solidFill>
                <a:latin typeface="JA Jayagiri Sans"/>
              </a:endParaRPr>
            </a:p>
          </p:txBody>
        </p:sp>
      </p:grpSp>
      <p:sp>
        <p:nvSpPr>
          <p:cNvPr id="9" name="AutoShape 9"/>
          <p:cNvSpPr/>
          <p:nvPr/>
        </p:nvSpPr>
        <p:spPr>
          <a:xfrm>
            <a:off x="803787" y="6582697"/>
            <a:ext cx="11544300" cy="3288527"/>
          </a:xfrm>
          <a:prstGeom prst="rect">
            <a:avLst/>
          </a:prstGeom>
          <a:solidFill>
            <a:srgbClr val="F1B48E"/>
          </a:solidFill>
        </p:spPr>
      </p:sp>
      <p:sp>
        <p:nvSpPr>
          <p:cNvPr id="10" name="TextBox 10"/>
          <p:cNvSpPr txBox="1"/>
          <p:nvPr/>
        </p:nvSpPr>
        <p:spPr>
          <a:xfrm>
            <a:off x="1234755" y="6850568"/>
            <a:ext cx="9966645" cy="27699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defRPr/>
            </a:pPr>
            <a:r>
              <a:rPr lang="ru-RU" sz="3600" dirty="0">
                <a:ln w="19050">
                  <a:solidFill>
                    <a:schemeClr val="tx1"/>
                  </a:solidFill>
                </a:ln>
                <a:latin typeface="Comic Sans MS" panose="030F0702030302020204" pitchFamily="66" charset="0"/>
                <a:ea typeface="Cambria" panose="02040503050406030204" pitchFamily="18" charset="0"/>
              </a:rPr>
              <a:t>Автор</a:t>
            </a:r>
            <a:r>
              <a:rPr lang="en-US" sz="3600" dirty="0">
                <a:ln w="19050">
                  <a:solidFill>
                    <a:schemeClr val="tx1"/>
                  </a:solidFill>
                </a:ln>
                <a:latin typeface="Comic Sans MS" panose="030F0702030302020204" pitchFamily="66" charset="0"/>
                <a:ea typeface="Cambria" panose="02040503050406030204" pitchFamily="18" charset="0"/>
              </a:rPr>
              <a:t>: </a:t>
            </a:r>
            <a:r>
              <a:rPr lang="ru-RU" sz="3600" dirty="0">
                <a:ln w="19050">
                  <a:solidFill>
                    <a:schemeClr val="tx1"/>
                  </a:solidFill>
                </a:ln>
                <a:latin typeface="Comic Sans MS" panose="030F0702030302020204" pitchFamily="66" charset="0"/>
                <a:ea typeface="Cambria" panose="02040503050406030204" pitchFamily="18" charset="0"/>
              </a:rPr>
              <a:t>Лебедев Антон</a:t>
            </a:r>
            <a:endParaRPr lang="en-US" sz="3600" dirty="0">
              <a:ln w="19050">
                <a:solidFill>
                  <a:schemeClr val="tx1"/>
                </a:solidFill>
              </a:ln>
              <a:latin typeface="Comic Sans MS" panose="030F0702030302020204" pitchFamily="66" charset="0"/>
              <a:ea typeface="Cambria" panose="02040503050406030204" pitchFamily="18" charset="0"/>
            </a:endParaRPr>
          </a:p>
          <a:p>
            <a:pPr algn="just">
              <a:defRPr/>
            </a:pPr>
            <a:r>
              <a:rPr lang="ru-RU" sz="3600" dirty="0">
                <a:ln w="19050">
                  <a:solidFill>
                    <a:schemeClr val="tx1"/>
                  </a:solidFill>
                </a:ln>
                <a:latin typeface="Comic Sans MS" panose="030F0702030302020204" pitchFamily="66" charset="0"/>
                <a:ea typeface="Cambria" panose="02040503050406030204" pitchFamily="18" charset="0"/>
              </a:rPr>
              <a:t>Руководители</a:t>
            </a:r>
            <a:r>
              <a:rPr lang="en-US" sz="3600" dirty="0">
                <a:ln w="19050">
                  <a:solidFill>
                    <a:schemeClr val="tx1"/>
                  </a:solidFill>
                </a:ln>
                <a:latin typeface="Comic Sans MS" panose="030F0702030302020204" pitchFamily="66" charset="0"/>
                <a:ea typeface="Cambria" panose="02040503050406030204" pitchFamily="18" charset="0"/>
              </a:rPr>
              <a:t>: </a:t>
            </a:r>
            <a:r>
              <a:rPr lang="ru-RU" sz="3600" dirty="0" err="1">
                <a:ln w="19050">
                  <a:solidFill>
                    <a:schemeClr val="tx1"/>
                  </a:solidFill>
                </a:ln>
                <a:latin typeface="Comic Sans MS" panose="030F0702030302020204" pitchFamily="66" charset="0"/>
                <a:ea typeface="Cambria" panose="02040503050406030204" pitchFamily="18" charset="0"/>
              </a:rPr>
              <a:t>Трунов</a:t>
            </a:r>
            <a:r>
              <a:rPr lang="ru-RU" sz="3600" dirty="0">
                <a:ln w="19050">
                  <a:solidFill>
                    <a:schemeClr val="tx1"/>
                  </a:solidFill>
                </a:ln>
                <a:latin typeface="Comic Sans MS" panose="030F0702030302020204" pitchFamily="66" charset="0"/>
                <a:ea typeface="Cambria" panose="02040503050406030204" pitchFamily="18" charset="0"/>
              </a:rPr>
              <a:t> Артём Геннадьевич, </a:t>
            </a:r>
          </a:p>
          <a:p>
            <a:pPr algn="just">
              <a:defRPr/>
            </a:pPr>
            <a:r>
              <a:rPr lang="ru-RU" sz="3600" dirty="0">
                <a:ln w="19050">
                  <a:solidFill>
                    <a:schemeClr val="tx1"/>
                  </a:solidFill>
                </a:ln>
                <a:latin typeface="Comic Sans MS" panose="030F0702030302020204" pitchFamily="66" charset="0"/>
                <a:ea typeface="Cambria" panose="02040503050406030204" pitchFamily="18" charset="0"/>
              </a:rPr>
              <a:t> Балакирев Александр Сергеевич</a:t>
            </a:r>
          </a:p>
          <a:p>
            <a:pPr algn="just">
              <a:defRPr/>
            </a:pPr>
            <a:r>
              <a:rPr lang="ru-RU" sz="3600" dirty="0">
                <a:ln w="19050">
                  <a:solidFill>
                    <a:schemeClr val="tx1"/>
                  </a:solidFill>
                </a:ln>
                <a:latin typeface="Comic Sans MS" panose="030F0702030302020204" pitchFamily="66" charset="0"/>
                <a:ea typeface="Cambria" panose="02040503050406030204" pitchFamily="18" charset="0"/>
              </a:rPr>
              <a:t>Образовательные организации</a:t>
            </a:r>
            <a:r>
              <a:rPr lang="en-US" sz="3600" dirty="0">
                <a:ln w="19050">
                  <a:solidFill>
                    <a:schemeClr val="tx1"/>
                  </a:solidFill>
                </a:ln>
                <a:latin typeface="Comic Sans MS" panose="030F0702030302020204" pitchFamily="66" charset="0"/>
                <a:ea typeface="Cambria" panose="02040503050406030204" pitchFamily="18" charset="0"/>
              </a:rPr>
              <a:t>:</a:t>
            </a:r>
            <a:r>
              <a:rPr lang="ru-RU" sz="3600" dirty="0">
                <a:ln w="19050">
                  <a:solidFill>
                    <a:schemeClr val="tx1"/>
                  </a:solidFill>
                </a:ln>
                <a:latin typeface="Comic Sans MS" panose="030F0702030302020204" pitchFamily="66" charset="0"/>
                <a:ea typeface="Cambria" panose="02040503050406030204" pitchFamily="18" charset="0"/>
              </a:rPr>
              <a:t> </a:t>
            </a:r>
            <a:r>
              <a:rPr lang="ru-RU" sz="3600" dirty="0" err="1">
                <a:ln w="19050">
                  <a:solidFill>
                    <a:schemeClr val="tx1"/>
                  </a:solidFill>
                </a:ln>
                <a:latin typeface="Comic Sans MS" panose="030F0702030302020204" pitchFamily="66" charset="0"/>
                <a:ea typeface="Cambria" panose="02040503050406030204" pitchFamily="18" charset="0"/>
              </a:rPr>
              <a:t>Код.Робота</a:t>
            </a:r>
            <a:r>
              <a:rPr lang="ru-RU" sz="3600" dirty="0">
                <a:ln w="19050">
                  <a:solidFill>
                    <a:schemeClr val="tx1"/>
                  </a:solidFill>
                </a:ln>
                <a:latin typeface="Comic Sans MS" panose="030F0702030302020204" pitchFamily="66" charset="0"/>
                <a:ea typeface="Cambria" panose="02040503050406030204" pitchFamily="18" charset="0"/>
              </a:rPr>
              <a:t>,</a:t>
            </a:r>
          </a:p>
          <a:p>
            <a:pPr algn="just">
              <a:defRPr/>
            </a:pPr>
            <a:r>
              <a:rPr lang="ru-RU" sz="3600" dirty="0">
                <a:ln w="19050">
                  <a:solidFill>
                    <a:schemeClr val="tx1"/>
                  </a:solidFill>
                </a:ln>
                <a:latin typeface="Comic Sans MS" panose="030F0702030302020204" pitchFamily="66" charset="0"/>
                <a:ea typeface="Cambria" panose="02040503050406030204" pitchFamily="18" charset="0"/>
              </a:rPr>
              <a:t>ГБОУ Школа №224</a:t>
            </a:r>
            <a:endParaRPr lang="ru-RU" sz="3600" dirty="0">
              <a:ln w="19050">
                <a:solidFill>
                  <a:schemeClr val="tx1"/>
                </a:solidFill>
              </a:ln>
              <a:latin typeface="Comic Sans MS" panose="030F0702030302020204" pitchFamily="66" charset="0"/>
            </a:endParaRPr>
          </a:p>
        </p:txBody>
      </p:sp>
      <p:sp>
        <p:nvSpPr>
          <p:cNvPr id="13" name="TextBox 5"/>
          <p:cNvSpPr txBox="1"/>
          <p:nvPr/>
        </p:nvSpPr>
        <p:spPr>
          <a:xfrm>
            <a:off x="1234755" y="3507327"/>
            <a:ext cx="8004497" cy="21287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>
              <a:lnSpc>
                <a:spcPts val="8305"/>
              </a:lnSpc>
            </a:pPr>
            <a:r>
              <a:rPr lang="ru-RU" sz="8000" dirty="0">
                <a:solidFill>
                  <a:srgbClr val="000000"/>
                </a:solidFill>
                <a:latin typeface="Comic Sans MS" panose="030F0702030302020204" pitchFamily="66" charset="0"/>
              </a:rPr>
              <a:t>Проект</a:t>
            </a:r>
            <a:r>
              <a:rPr lang="en-US" sz="8000" dirty="0">
                <a:solidFill>
                  <a:srgbClr val="000000"/>
                </a:solidFill>
                <a:latin typeface="Comic Sans MS" panose="030F0702030302020204" pitchFamily="66" charset="0"/>
              </a:rPr>
              <a:t> </a:t>
            </a:r>
            <a:r>
              <a:rPr lang="ru-RU" sz="8000" dirty="0">
                <a:solidFill>
                  <a:srgbClr val="000000"/>
                </a:solidFill>
                <a:latin typeface="Comic Sans MS" panose="030F0702030302020204" pitchFamily="66" charset="0"/>
              </a:rPr>
              <a:t>«Умная лампа»</a:t>
            </a:r>
            <a:endParaRPr lang="en-US" sz="8000" dirty="0">
              <a:solidFill>
                <a:srgbClr val="000000"/>
              </a:solidFill>
              <a:latin typeface="Comic Sans MS" panose="030F0702030302020204" pitchFamily="66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1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742522" y="2781300"/>
            <a:ext cx="10011774" cy="5426998"/>
            <a:chOff x="0" y="0"/>
            <a:chExt cx="13180697" cy="6772868"/>
          </a:xfrm>
        </p:grpSpPr>
        <p:sp>
          <p:nvSpPr>
            <p:cNvPr id="3" name="AutoShape 3"/>
            <p:cNvSpPr/>
            <p:nvPr/>
          </p:nvSpPr>
          <p:spPr>
            <a:xfrm>
              <a:off x="0" y="0"/>
              <a:ext cx="13180697" cy="6772868"/>
            </a:xfrm>
            <a:prstGeom prst="rect">
              <a:avLst/>
            </a:prstGeom>
            <a:solidFill>
              <a:srgbClr val="F1B48E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650384" y="52477"/>
              <a:ext cx="12079765" cy="637460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lvl="0" algn="just">
                <a:lnSpc>
                  <a:spcPts val="8076"/>
                </a:lnSpc>
              </a:pPr>
              <a:r>
                <a:rPr lang="ru-RU" sz="5400" dirty="0">
                  <a:solidFill>
                    <a:srgbClr val="000000"/>
                  </a:solidFill>
                  <a:latin typeface="Comic Sans MS" panose="030F0702030302020204" pitchFamily="66" charset="0"/>
                </a:rPr>
                <a:t>Сделать проще бытовой процесс с помощью создания лампы с часами, управляемой </a:t>
              </a:r>
              <a:r>
                <a:rPr lang="ru-RU" sz="5400" dirty="0" err="1">
                  <a:solidFill>
                    <a:srgbClr val="000000"/>
                  </a:solidFill>
                  <a:latin typeface="Comic Sans MS" panose="030F0702030302020204" pitchFamily="66" charset="0"/>
                </a:rPr>
                <a:t>яндекс</a:t>
              </a:r>
              <a:r>
                <a:rPr lang="ru-RU" sz="5400" dirty="0">
                  <a:solidFill>
                    <a:srgbClr val="000000"/>
                  </a:solidFill>
                  <a:latin typeface="Comic Sans MS" panose="030F0702030302020204" pitchFamily="66" charset="0"/>
                </a:rPr>
                <a:t> Алисой, своими руками</a:t>
              </a:r>
            </a:p>
          </p:txBody>
        </p:sp>
      </p:grpSp>
      <p:sp>
        <p:nvSpPr>
          <p:cNvPr id="5" name="Freeform 5"/>
          <p:cNvSpPr/>
          <p:nvPr/>
        </p:nvSpPr>
        <p:spPr>
          <a:xfrm>
            <a:off x="-224089" y="-166261"/>
            <a:ext cx="7180369" cy="10777289"/>
          </a:xfrm>
          <a:custGeom>
            <a:avLst/>
            <a:gdLst/>
            <a:ahLst/>
            <a:cxnLst/>
            <a:rect l="l" t="t" r="r" b="b"/>
            <a:pathLst>
              <a:path w="7180369" h="10777289">
                <a:moveTo>
                  <a:pt x="0" y="0"/>
                </a:moveTo>
                <a:lnTo>
                  <a:pt x="7180368" y="0"/>
                </a:lnTo>
                <a:lnTo>
                  <a:pt x="7180368" y="10777288"/>
                </a:lnTo>
                <a:lnTo>
                  <a:pt x="0" y="107772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7" name="Прямоугольник 6"/>
          <p:cNvSpPr/>
          <p:nvPr/>
        </p:nvSpPr>
        <p:spPr>
          <a:xfrm>
            <a:off x="11182916" y="538316"/>
            <a:ext cx="3130985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9600" dirty="0">
                <a:latin typeface="Comic Sans MS" panose="030F0702030302020204" pitchFamily="66" charset="0"/>
              </a:rPr>
              <a:t>Идея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B48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6196" y="571500"/>
            <a:ext cx="14209110" cy="1505322"/>
            <a:chOff x="-1" y="18025"/>
            <a:chExt cx="18945480" cy="2007096"/>
          </a:xfrm>
        </p:grpSpPr>
        <p:sp>
          <p:nvSpPr>
            <p:cNvPr id="3" name="AutoShape 3"/>
            <p:cNvSpPr/>
            <p:nvPr/>
          </p:nvSpPr>
          <p:spPr>
            <a:xfrm>
              <a:off x="-1" y="18025"/>
              <a:ext cx="18945480" cy="2007096"/>
            </a:xfrm>
            <a:prstGeom prst="rect">
              <a:avLst/>
            </a:prstGeom>
            <a:solidFill>
              <a:srgbClr val="703D1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934841" y="395377"/>
              <a:ext cx="17363040" cy="14677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lvl="0">
                <a:lnSpc>
                  <a:spcPts val="8305"/>
                </a:lnSpc>
              </a:pPr>
              <a:r>
                <a:rPr lang="ru-RU" sz="8800" dirty="0">
                  <a:solidFill>
                    <a:srgbClr val="FFFFFF"/>
                  </a:solidFill>
                  <a:latin typeface="Comic Sans MS" panose="030F0702030302020204" pitchFamily="66" charset="0"/>
                </a:rPr>
                <a:t>Схема</a:t>
              </a:r>
              <a:endParaRPr lang="en-US" sz="8800" dirty="0">
                <a:solidFill>
                  <a:srgbClr val="FFFFFF"/>
                </a:solidFill>
                <a:latin typeface="Comic Sans MS" panose="030F0702030302020204" pitchFamily="66" charset="0"/>
              </a:endParaRPr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614625" y="2552699"/>
            <a:ext cx="13939575" cy="6643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115"/>
              </a:lnSpc>
            </a:pPr>
            <a:r>
              <a:rPr lang="ru-RU" sz="5400" dirty="0">
                <a:solidFill>
                  <a:srgbClr val="000000"/>
                </a:solidFill>
                <a:latin typeface="Comic Sans MS" panose="030F0702030302020204" pitchFamily="66" charset="0"/>
              </a:rPr>
              <a:t>Основа моего проекта – плата ESP8266</a:t>
            </a:r>
          </a:p>
        </p:txBody>
      </p:sp>
      <p:sp>
        <p:nvSpPr>
          <p:cNvPr id="7" name="Freeform 7"/>
          <p:cNvSpPr/>
          <p:nvPr/>
        </p:nvSpPr>
        <p:spPr>
          <a:xfrm rot="566716">
            <a:off x="16113557" y="5384062"/>
            <a:ext cx="4765492" cy="6396634"/>
          </a:xfrm>
          <a:custGeom>
            <a:avLst/>
            <a:gdLst/>
            <a:ahLst/>
            <a:cxnLst/>
            <a:rect l="l" t="t" r="r" b="b"/>
            <a:pathLst>
              <a:path w="4765492" h="6396634">
                <a:moveTo>
                  <a:pt x="0" y="0"/>
                </a:moveTo>
                <a:lnTo>
                  <a:pt x="4765492" y="0"/>
                </a:lnTo>
                <a:lnTo>
                  <a:pt x="4765492" y="6396633"/>
                </a:lnTo>
                <a:lnTo>
                  <a:pt x="0" y="63966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342466" y="7913713"/>
            <a:ext cx="12856571" cy="6686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5115"/>
              </a:lnSpc>
            </a:pPr>
            <a:endParaRPr lang="en-US" sz="4650" dirty="0">
              <a:solidFill>
                <a:srgbClr val="703D16"/>
              </a:solidFill>
              <a:latin typeface="Didact Gothic"/>
            </a:endParaRPr>
          </a:p>
        </p:txBody>
      </p:sp>
      <p:sp>
        <p:nvSpPr>
          <p:cNvPr id="10" name="Freeform 5"/>
          <p:cNvSpPr/>
          <p:nvPr/>
        </p:nvSpPr>
        <p:spPr>
          <a:xfrm>
            <a:off x="13716000" y="286122"/>
            <a:ext cx="3447642" cy="3581400"/>
          </a:xfrm>
          <a:custGeom>
            <a:avLst/>
            <a:gdLst/>
            <a:ahLst/>
            <a:cxnLst/>
            <a:rect l="l" t="t" r="r" b="b"/>
            <a:pathLst>
              <a:path w="2493354" h="2770394">
                <a:moveTo>
                  <a:pt x="0" y="0"/>
                </a:moveTo>
                <a:lnTo>
                  <a:pt x="2493354" y="0"/>
                </a:lnTo>
                <a:lnTo>
                  <a:pt x="2493354" y="2770393"/>
                </a:lnTo>
                <a:lnTo>
                  <a:pt x="0" y="277039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22943702-5AE7-4879-DF77-B64C78E2A09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869" y="3554068"/>
            <a:ext cx="13433884" cy="644681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D82F405-FBF5-FE6B-C5D2-9281C4376B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1638300"/>
            <a:ext cx="14416898" cy="833791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E128180-CE37-0B4E-10EE-BC822D387926}"/>
              </a:ext>
            </a:extLst>
          </p:cNvPr>
          <p:cNvSpPr txBox="1"/>
          <p:nvPr/>
        </p:nvSpPr>
        <p:spPr>
          <a:xfrm>
            <a:off x="304800" y="647700"/>
            <a:ext cx="174498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6600" dirty="0">
                <a:latin typeface="Comic Sans MS" panose="030F0702030302020204" pitchFamily="66" charset="0"/>
              </a:rPr>
              <a:t>Взаимодействие Яндекс Алисы с </a:t>
            </a:r>
            <a:r>
              <a:rPr lang="en-US" sz="6600" dirty="0">
                <a:latin typeface="Comic Sans MS" panose="030F0702030302020204" pitchFamily="66" charset="0"/>
              </a:rPr>
              <a:t>esp8255</a:t>
            </a:r>
            <a:endParaRPr lang="ru-RU" sz="66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61553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B48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6197" y="342900"/>
            <a:ext cx="14209110" cy="1505322"/>
            <a:chOff x="0" y="-70732"/>
            <a:chExt cx="18945480" cy="2007096"/>
          </a:xfrm>
        </p:grpSpPr>
        <p:sp>
          <p:nvSpPr>
            <p:cNvPr id="3" name="AutoShape 3"/>
            <p:cNvSpPr/>
            <p:nvPr/>
          </p:nvSpPr>
          <p:spPr>
            <a:xfrm>
              <a:off x="0" y="-70732"/>
              <a:ext cx="18945480" cy="2007096"/>
            </a:xfrm>
            <a:prstGeom prst="rect">
              <a:avLst/>
            </a:prstGeom>
            <a:solidFill>
              <a:srgbClr val="703D1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791219" y="198960"/>
              <a:ext cx="17363040" cy="14677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lvl="0">
                <a:lnSpc>
                  <a:spcPts val="8305"/>
                </a:lnSpc>
              </a:pPr>
              <a:r>
                <a:rPr lang="ru-RU" sz="8000" dirty="0">
                  <a:solidFill>
                    <a:srgbClr val="FFFFFF"/>
                  </a:solidFill>
                  <a:latin typeface="Comic Sans MS" panose="030F0702030302020204" pitchFamily="66" charset="0"/>
                </a:rPr>
                <a:t>Программа</a:t>
              </a:r>
              <a:endParaRPr lang="en-US" sz="8000" dirty="0">
                <a:solidFill>
                  <a:srgbClr val="FFFFFF"/>
                </a:solidFill>
                <a:latin typeface="Comic Sans MS" panose="030F0702030302020204" pitchFamily="66" charset="0"/>
              </a:endParaRP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914400" y="2078287"/>
            <a:ext cx="12856571" cy="7030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115"/>
              </a:lnSpc>
            </a:pPr>
            <a:r>
              <a:rPr lang="ru-RU" sz="6000" dirty="0">
                <a:solidFill>
                  <a:srgbClr val="000000"/>
                </a:solidFill>
                <a:latin typeface="Comic Sans MS" panose="030F0702030302020204" pitchFamily="66" charset="0"/>
              </a:rPr>
              <a:t>Код проекта написан на С++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42466" y="7913713"/>
            <a:ext cx="12856571" cy="6686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5115"/>
              </a:lnSpc>
            </a:pPr>
            <a:r>
              <a:rPr lang="en-US" sz="4650" dirty="0">
                <a:solidFill>
                  <a:srgbClr val="703D16"/>
                </a:solidFill>
                <a:latin typeface="Didact Gothic"/>
              </a:rPr>
              <a:t>.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439" y="2821734"/>
            <a:ext cx="6311872" cy="51128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0638" y="4865664"/>
            <a:ext cx="5907162" cy="5114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58495" y="3771900"/>
            <a:ext cx="4800600" cy="43205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3" name="Freeform 6"/>
          <p:cNvSpPr/>
          <p:nvPr/>
        </p:nvSpPr>
        <p:spPr>
          <a:xfrm rot="753877">
            <a:off x="13837384" y="447089"/>
            <a:ext cx="2259695" cy="2802266"/>
          </a:xfrm>
          <a:custGeom>
            <a:avLst/>
            <a:gdLst/>
            <a:ahLst/>
            <a:cxnLst/>
            <a:rect l="l" t="t" r="r" b="b"/>
            <a:pathLst>
              <a:path w="1860416" h="2489608">
                <a:moveTo>
                  <a:pt x="0" y="0"/>
                </a:moveTo>
                <a:lnTo>
                  <a:pt x="1860417" y="0"/>
                </a:lnTo>
                <a:lnTo>
                  <a:pt x="1860417" y="2489608"/>
                </a:lnTo>
                <a:lnTo>
                  <a:pt x="0" y="248960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B48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32722" y="-166261"/>
            <a:ext cx="5783375" cy="10833328"/>
          </a:xfrm>
          <a:custGeom>
            <a:avLst/>
            <a:gdLst/>
            <a:ahLst/>
            <a:cxnLst/>
            <a:rect l="l" t="t" r="r" b="b"/>
            <a:pathLst>
              <a:path w="5783375" h="10833328">
                <a:moveTo>
                  <a:pt x="0" y="0"/>
                </a:moveTo>
                <a:lnTo>
                  <a:pt x="5783375" y="0"/>
                </a:lnTo>
                <a:lnTo>
                  <a:pt x="5783375" y="10833327"/>
                </a:lnTo>
                <a:lnTo>
                  <a:pt x="0" y="108333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25597" b="-63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2691242" y="1401907"/>
            <a:ext cx="14209110" cy="1505322"/>
            <a:chOff x="0" y="0"/>
            <a:chExt cx="18945480" cy="2007096"/>
          </a:xfrm>
        </p:grpSpPr>
        <p:sp>
          <p:nvSpPr>
            <p:cNvPr id="4" name="AutoShape 4"/>
            <p:cNvSpPr/>
            <p:nvPr/>
          </p:nvSpPr>
          <p:spPr>
            <a:xfrm>
              <a:off x="0" y="0"/>
              <a:ext cx="18945480" cy="2007096"/>
            </a:xfrm>
            <a:prstGeom prst="rect">
              <a:avLst/>
            </a:prstGeom>
            <a:solidFill>
              <a:srgbClr val="FF9300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791220" y="100736"/>
              <a:ext cx="17363040" cy="18056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r>
                <a:rPr lang="ru-RU" sz="8800" dirty="0">
                  <a:solidFill>
                    <a:schemeClr val="bg1"/>
                  </a:solidFill>
                  <a:latin typeface="Comic Sans MS" panose="030F0702030302020204" pitchFamily="66" charset="0"/>
                </a:rPr>
                <a:t>Корпус</a:t>
              </a: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5867400" y="3467100"/>
            <a:ext cx="10697523" cy="13080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5115"/>
              </a:lnSpc>
            </a:pPr>
            <a:r>
              <a:rPr lang="ru-RU" sz="5400" dirty="0">
                <a:solidFill>
                  <a:srgbClr val="000000"/>
                </a:solidFill>
                <a:latin typeface="Comic Sans MS" panose="030F0702030302020204" pitchFamily="66" charset="0"/>
              </a:rPr>
              <a:t>Каркас проекта был реализован в </a:t>
            </a:r>
            <a:r>
              <a:rPr lang="ru-RU" sz="5400" dirty="0" err="1">
                <a:solidFill>
                  <a:srgbClr val="000000"/>
                </a:solidFill>
                <a:latin typeface="Comic Sans MS" panose="030F0702030302020204" pitchFamily="66" charset="0"/>
              </a:rPr>
              <a:t>Autodesk</a:t>
            </a:r>
            <a:r>
              <a:rPr lang="ru-RU" sz="5400" dirty="0">
                <a:solidFill>
                  <a:srgbClr val="000000"/>
                </a:solidFill>
                <a:latin typeface="Comic Sans MS" panose="030F0702030302020204" pitchFamily="66" charset="0"/>
              </a:rPr>
              <a:t> </a:t>
            </a:r>
            <a:r>
              <a:rPr lang="ru-RU" sz="5400" dirty="0" err="1">
                <a:solidFill>
                  <a:srgbClr val="000000"/>
                </a:solidFill>
                <a:latin typeface="Comic Sans MS" panose="030F0702030302020204" pitchFamily="66" charset="0"/>
              </a:rPr>
              <a:t>Fusion</a:t>
            </a:r>
            <a:r>
              <a:rPr lang="ru-RU" sz="5400" dirty="0">
                <a:solidFill>
                  <a:srgbClr val="000000"/>
                </a:solidFill>
                <a:latin typeface="Comic Sans MS" panose="030F0702030302020204" pitchFamily="66" charset="0"/>
              </a:rPr>
              <a:t> 360</a:t>
            </a:r>
          </a:p>
        </p:txBody>
      </p:sp>
      <p:pic>
        <p:nvPicPr>
          <p:cNvPr id="11" name="Рисунок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0" y="4902282"/>
            <a:ext cx="5105400" cy="51217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1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62000" y="2653452"/>
            <a:ext cx="10210800" cy="6650321"/>
            <a:chOff x="0" y="-8030"/>
            <a:chExt cx="20307011" cy="2552455"/>
          </a:xfrm>
        </p:grpSpPr>
        <p:sp>
          <p:nvSpPr>
            <p:cNvPr id="3" name="AutoShape 3"/>
            <p:cNvSpPr/>
            <p:nvPr/>
          </p:nvSpPr>
          <p:spPr>
            <a:xfrm>
              <a:off x="0" y="0"/>
              <a:ext cx="20307011" cy="2544425"/>
            </a:xfrm>
            <a:prstGeom prst="rect">
              <a:avLst/>
            </a:prstGeom>
            <a:solidFill>
              <a:srgbClr val="F1B48E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458543" y="-8030"/>
              <a:ext cx="19389922" cy="254958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571500" lvl="0" indent="-571500" algn="just">
                <a:lnSpc>
                  <a:spcPts val="7425"/>
                </a:lnSpc>
                <a:buFont typeface="Arial" panose="020B0604020202020204" pitchFamily="34" charset="0"/>
                <a:buChar char="•"/>
              </a:pPr>
              <a:r>
                <a:rPr lang="ru-RU" sz="4000" dirty="0">
                  <a:solidFill>
                    <a:srgbClr val="000000"/>
                  </a:solidFill>
                  <a:latin typeface="Comic Sans MS" panose="030F0702030302020204" pitchFamily="66" charset="0"/>
                </a:rPr>
                <a:t>Создание дополнительных режимов подсветки</a:t>
              </a:r>
            </a:p>
            <a:p>
              <a:pPr marL="571500" lvl="0" indent="-571500">
                <a:lnSpc>
                  <a:spcPts val="7425"/>
                </a:lnSpc>
                <a:buFont typeface="Arial" panose="020B0604020202020204" pitchFamily="34" charset="0"/>
                <a:buChar char="•"/>
              </a:pPr>
              <a:r>
                <a:rPr lang="ru-RU" sz="4000" dirty="0">
                  <a:solidFill>
                    <a:srgbClr val="000000"/>
                  </a:solidFill>
                  <a:latin typeface="Comic Sans MS" panose="030F0702030302020204" pitchFamily="66" charset="0"/>
                </a:rPr>
                <a:t>Переключение режимов часов с помощью Алисы</a:t>
              </a:r>
            </a:p>
            <a:p>
              <a:pPr marL="571500" lvl="0" indent="-571500" algn="just">
                <a:lnSpc>
                  <a:spcPts val="7425"/>
                </a:lnSpc>
                <a:buFont typeface="Arial" panose="020B0604020202020204" pitchFamily="34" charset="0"/>
                <a:buChar char="•"/>
              </a:pPr>
              <a:r>
                <a:rPr lang="ru-RU" sz="4000" dirty="0">
                  <a:solidFill>
                    <a:srgbClr val="000000"/>
                  </a:solidFill>
                  <a:latin typeface="Comic Sans MS" panose="030F0702030302020204" pitchFamily="66" charset="0"/>
                </a:rPr>
                <a:t>Расширение числа голосовых помощников</a:t>
              </a:r>
            </a:p>
            <a:p>
              <a:pPr marL="571500" lvl="0" indent="-571500" algn="just">
                <a:lnSpc>
                  <a:spcPts val="7425"/>
                </a:lnSpc>
                <a:buFont typeface="Arial" panose="020B0604020202020204" pitchFamily="34" charset="0"/>
                <a:buChar char="•"/>
              </a:pPr>
              <a:r>
                <a:rPr lang="ru-RU" sz="4000" dirty="0">
                  <a:solidFill>
                    <a:srgbClr val="000000"/>
                  </a:solidFill>
                  <a:latin typeface="Comic Sans MS" panose="030F0702030302020204" pitchFamily="66" charset="0"/>
                </a:rPr>
                <a:t>Возможность регулировки яркости</a:t>
              </a:r>
            </a:p>
          </p:txBody>
        </p:sp>
      </p:grpSp>
      <p:sp>
        <p:nvSpPr>
          <p:cNvPr id="7" name="Прямоугольник 6"/>
          <p:cNvSpPr/>
          <p:nvPr/>
        </p:nvSpPr>
        <p:spPr>
          <a:xfrm>
            <a:off x="1219201" y="571500"/>
            <a:ext cx="9557425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8000" dirty="0">
                <a:latin typeface="Comic Sans MS" panose="030F0702030302020204" pitchFamily="66" charset="0"/>
              </a:rPr>
              <a:t>Планы на будущее</a:t>
            </a:r>
          </a:p>
        </p:txBody>
      </p:sp>
      <p:pic>
        <p:nvPicPr>
          <p:cNvPr id="4098" name="Picture 2" descr="https://gagaru.club/uploads/posts/2023-02/1676052300_gagaru-club-p-krasivie-lampochki-krasivo-28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512"/>
          <a:stretch/>
        </p:blipFill>
        <p:spPr bwMode="auto">
          <a:xfrm>
            <a:off x="12401227" y="0"/>
            <a:ext cx="9796551" cy="1047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B48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https://adresnie-tablichki.ru/upload/category/bannery/svetiliniki/mnogo_lampochek_v_komnate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10" r="19581"/>
          <a:stretch/>
        </p:blipFill>
        <p:spPr bwMode="auto">
          <a:xfrm>
            <a:off x="11733508" y="-190500"/>
            <a:ext cx="11385755" cy="10629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oup 2"/>
          <p:cNvGrpSpPr/>
          <p:nvPr/>
        </p:nvGrpSpPr>
        <p:grpSpPr>
          <a:xfrm>
            <a:off x="1828800" y="862909"/>
            <a:ext cx="14209110" cy="1505322"/>
            <a:chOff x="0" y="0"/>
            <a:chExt cx="18945480" cy="2007096"/>
          </a:xfrm>
        </p:grpSpPr>
        <p:sp>
          <p:nvSpPr>
            <p:cNvPr id="3" name="AutoShape 3"/>
            <p:cNvSpPr/>
            <p:nvPr/>
          </p:nvSpPr>
          <p:spPr>
            <a:xfrm>
              <a:off x="0" y="0"/>
              <a:ext cx="18945480" cy="2007096"/>
            </a:xfrm>
            <a:prstGeom prst="rect">
              <a:avLst/>
            </a:prstGeom>
            <a:solidFill>
              <a:srgbClr val="703D1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934841" y="395377"/>
              <a:ext cx="17363040" cy="14677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lvl="0">
                <a:lnSpc>
                  <a:spcPts val="8305"/>
                </a:lnSpc>
              </a:pPr>
              <a:r>
                <a:rPr lang="ru-RU" sz="8800" dirty="0">
                  <a:solidFill>
                    <a:schemeClr val="bg1"/>
                  </a:solidFill>
                  <a:latin typeface="Comic Sans MS" panose="030F0702030302020204" pitchFamily="66" charset="0"/>
                </a:rPr>
                <a:t>Вывод</a:t>
              </a:r>
              <a:endParaRPr lang="en-US" sz="8800" dirty="0">
                <a:solidFill>
                  <a:schemeClr val="bg1"/>
                </a:solidFill>
                <a:latin typeface="Comic Sans MS" panose="030F0702030302020204" pitchFamily="66" charset="0"/>
              </a:endParaRPr>
            </a:p>
          </p:txBody>
        </p:sp>
      </p:grpSp>
      <p:sp>
        <p:nvSpPr>
          <p:cNvPr id="5" name="Freeform 5"/>
          <p:cNvSpPr/>
          <p:nvPr/>
        </p:nvSpPr>
        <p:spPr>
          <a:xfrm>
            <a:off x="8610600" y="3390900"/>
            <a:ext cx="2493354" cy="2770394"/>
          </a:xfrm>
          <a:custGeom>
            <a:avLst/>
            <a:gdLst/>
            <a:ahLst/>
            <a:cxnLst/>
            <a:rect l="l" t="t" r="r" b="b"/>
            <a:pathLst>
              <a:path w="2493354" h="2770394">
                <a:moveTo>
                  <a:pt x="0" y="0"/>
                </a:moveTo>
                <a:lnTo>
                  <a:pt x="2493354" y="0"/>
                </a:lnTo>
                <a:lnTo>
                  <a:pt x="2493354" y="2770393"/>
                </a:lnTo>
                <a:lnTo>
                  <a:pt x="0" y="277039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2529930" y="2793549"/>
            <a:ext cx="7909469" cy="45781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85800" lvl="0" indent="-685800">
              <a:lnSpc>
                <a:spcPts val="5115"/>
              </a:lnSpc>
              <a:buFont typeface="Arial" panose="020B0604020202020204" pitchFamily="34" charset="0"/>
              <a:buChar char="•"/>
            </a:pPr>
            <a:r>
              <a:rPr lang="ru-RU" sz="4650" dirty="0">
                <a:solidFill>
                  <a:srgbClr val="000000"/>
                </a:solidFill>
                <a:latin typeface="Comic Sans MS" panose="030F0702030302020204" pitchFamily="66" charset="0"/>
              </a:rPr>
              <a:t>Сделана схема проекта и реализована</a:t>
            </a:r>
          </a:p>
          <a:p>
            <a:pPr marL="685800" lvl="0" indent="-685800">
              <a:lnSpc>
                <a:spcPts val="5115"/>
              </a:lnSpc>
              <a:buFont typeface="Arial" panose="020B0604020202020204" pitchFamily="34" charset="0"/>
              <a:buChar char="•"/>
            </a:pPr>
            <a:r>
              <a:rPr lang="ru-RU" sz="4650" dirty="0">
                <a:solidFill>
                  <a:srgbClr val="000000"/>
                </a:solidFill>
                <a:latin typeface="Comic Sans MS" panose="030F0702030302020204" pitchFamily="66" charset="0"/>
              </a:rPr>
              <a:t>Написан код</a:t>
            </a:r>
          </a:p>
          <a:p>
            <a:pPr marL="685800" lvl="0" indent="-685800">
              <a:lnSpc>
                <a:spcPts val="5115"/>
              </a:lnSpc>
              <a:buFont typeface="Arial" panose="020B0604020202020204" pitchFamily="34" charset="0"/>
              <a:buChar char="•"/>
            </a:pPr>
            <a:r>
              <a:rPr lang="ru-RU" sz="4650" dirty="0">
                <a:solidFill>
                  <a:srgbClr val="000000"/>
                </a:solidFill>
                <a:latin typeface="Comic Sans MS" panose="030F0702030302020204" pitchFamily="66" charset="0"/>
              </a:rPr>
              <a:t>Создан корпус и напечатан на 3D-принтере</a:t>
            </a:r>
          </a:p>
          <a:p>
            <a:pPr marL="685800" lvl="0" indent="-685800">
              <a:lnSpc>
                <a:spcPts val="5115"/>
              </a:lnSpc>
              <a:buFont typeface="Arial" panose="020B0604020202020204" pitchFamily="34" charset="0"/>
              <a:buChar char="•"/>
            </a:pPr>
            <a:r>
              <a:rPr lang="ru-RU" sz="4650" dirty="0">
                <a:solidFill>
                  <a:srgbClr val="000000"/>
                </a:solidFill>
                <a:latin typeface="Comic Sans MS" panose="030F0702030302020204" pitchFamily="66" charset="0"/>
              </a:rPr>
              <a:t>Всё собрано и работает</a:t>
            </a:r>
            <a:endParaRPr lang="en-US" sz="4650" dirty="0">
              <a:solidFill>
                <a:srgbClr val="000000"/>
              </a:solidFill>
              <a:latin typeface="Comic Sans MS" panose="030F0702030302020204" pitchFamily="66" charset="0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343735" y="7366125"/>
            <a:ext cx="7185936" cy="654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15"/>
              </a:lnSpc>
            </a:pPr>
            <a:endParaRPr lang="en-US" sz="4650" dirty="0">
              <a:solidFill>
                <a:srgbClr val="000000"/>
              </a:solidFill>
              <a:latin typeface="Didact Gothic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B48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76200" y="-53967"/>
            <a:ext cx="18638792" cy="10471133"/>
          </a:xfrm>
          <a:prstGeom prst="rect">
            <a:avLst/>
          </a:prstGeom>
          <a:solidFill>
            <a:srgbClr val="FF9300"/>
          </a:solidFill>
        </p:spPr>
      </p:sp>
      <p:sp>
        <p:nvSpPr>
          <p:cNvPr id="3" name="TextBox 3"/>
          <p:cNvSpPr txBox="1"/>
          <p:nvPr/>
        </p:nvSpPr>
        <p:spPr>
          <a:xfrm>
            <a:off x="806911" y="3486928"/>
            <a:ext cx="7185936" cy="6686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5115"/>
              </a:lnSpc>
            </a:pPr>
            <a:endParaRPr lang="en-US" sz="4650" dirty="0">
              <a:solidFill>
                <a:srgbClr val="000000"/>
              </a:solidFill>
              <a:latin typeface="Didact Gothic"/>
            </a:endParaRPr>
          </a:p>
        </p:txBody>
      </p:sp>
      <p:sp>
        <p:nvSpPr>
          <p:cNvPr id="6" name="Freeform 6"/>
          <p:cNvSpPr/>
          <p:nvPr/>
        </p:nvSpPr>
        <p:spPr>
          <a:xfrm rot="753877">
            <a:off x="15934382" y="7318565"/>
            <a:ext cx="1860416" cy="2489608"/>
          </a:xfrm>
          <a:custGeom>
            <a:avLst/>
            <a:gdLst/>
            <a:ahLst/>
            <a:cxnLst/>
            <a:rect l="l" t="t" r="r" b="b"/>
            <a:pathLst>
              <a:path w="1860416" h="2489608">
                <a:moveTo>
                  <a:pt x="0" y="0"/>
                </a:moveTo>
                <a:lnTo>
                  <a:pt x="1860416" y="0"/>
                </a:lnTo>
                <a:lnTo>
                  <a:pt x="1860416" y="2489608"/>
                </a:lnTo>
                <a:lnTo>
                  <a:pt x="0" y="248960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6"/>
          <p:cNvSpPr/>
          <p:nvPr/>
        </p:nvSpPr>
        <p:spPr>
          <a:xfrm rot="16200000">
            <a:off x="3276601" y="-342900"/>
            <a:ext cx="6477000" cy="9829801"/>
          </a:xfrm>
          <a:custGeom>
            <a:avLst/>
            <a:gdLst/>
            <a:ahLst/>
            <a:cxnLst/>
            <a:rect l="l" t="t" r="r" b="b"/>
            <a:pathLst>
              <a:path w="2629052" h="3528929">
                <a:moveTo>
                  <a:pt x="0" y="0"/>
                </a:moveTo>
                <a:lnTo>
                  <a:pt x="2629053" y="0"/>
                </a:lnTo>
                <a:lnTo>
                  <a:pt x="2629053" y="3528930"/>
                </a:lnTo>
                <a:lnTo>
                  <a:pt x="0" y="352893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2895600" y="3821261"/>
            <a:ext cx="12223290" cy="21717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8305"/>
              </a:lnSpc>
            </a:pPr>
            <a:r>
              <a:rPr lang="ru-RU" sz="9600" dirty="0">
                <a:latin typeface="Comic Sans MS" panose="030F0702030302020204" pitchFamily="66" charset="0"/>
              </a:rPr>
              <a:t>Спасибо за внимание!</a:t>
            </a:r>
            <a:endParaRPr lang="en-US" sz="9600" dirty="0">
              <a:latin typeface="Comic Sans MS" panose="030F0702030302020204" pitchFamily="66" charset="0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806911" y="5181600"/>
            <a:ext cx="7185936" cy="6686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5115"/>
              </a:lnSpc>
            </a:pPr>
            <a:endParaRPr lang="en-US" sz="4650" dirty="0">
              <a:solidFill>
                <a:srgbClr val="000000"/>
              </a:solidFill>
              <a:latin typeface="Didact Gothic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806911" y="6878966"/>
            <a:ext cx="7185936" cy="6686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5115"/>
              </a:lnSpc>
            </a:pPr>
            <a:endParaRPr lang="en-US" sz="4650" dirty="0">
              <a:solidFill>
                <a:srgbClr val="000000"/>
              </a:solidFill>
              <a:latin typeface="Didact Gothic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1650CA43-944C-D623-434D-0458D10EA10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03545" y="1886942"/>
            <a:ext cx="3657143" cy="366666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A4EC15C-5C3D-0B9F-28D5-7E4251A1415F}"/>
              </a:ext>
            </a:extLst>
          </p:cNvPr>
          <p:cNvSpPr txBox="1"/>
          <p:nvPr/>
        </p:nvSpPr>
        <p:spPr>
          <a:xfrm>
            <a:off x="12394904" y="5143500"/>
            <a:ext cx="37873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https://github.com/BNB77/smartlamp</a:t>
            </a:r>
            <a:endParaRPr lang="ru-RU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1463</TotalTime>
  <Words>128</Words>
  <Application>Microsoft Office PowerPoint</Application>
  <PresentationFormat>Произвольный</PresentationFormat>
  <Paragraphs>28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5" baseType="lpstr">
      <vt:lpstr>Comic Sans MS</vt:lpstr>
      <vt:lpstr>Didact Gothic</vt:lpstr>
      <vt:lpstr>Arial</vt:lpstr>
      <vt:lpstr>Calibri</vt:lpstr>
      <vt:lpstr>JA Jayagiri Sans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Orange Brown Light Bulbs Compare and Contrast Education Presentation</dc:title>
  <dc:creator>Анастасия Тужилкина</dc:creator>
  <cp:lastModifiedBy>Anton Lebedev</cp:lastModifiedBy>
  <cp:revision>12</cp:revision>
  <dcterms:created xsi:type="dcterms:W3CDTF">2006-08-16T00:00:00Z</dcterms:created>
  <dcterms:modified xsi:type="dcterms:W3CDTF">2024-04-18T18:15:16Z</dcterms:modified>
  <dc:identifier>DAF9pa0psuw</dc:identifier>
</cp:coreProperties>
</file>

<file path=docProps/thumbnail.jpeg>
</file>